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Source Code Pro"/>
      <p:regular r:id="rId16"/>
      <p:bold r:id="rId17"/>
      <p:italic r:id="rId18"/>
      <p:boldItalic r:id="rId19"/>
    </p:embeddedFont>
    <p:embeddedFont>
      <p:font typeface="Oswald"/>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swald-regular.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Oswald-bold.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SourceCodePro-bold.fntdata"/><Relationship Id="rId16" Type="http://schemas.openxmlformats.org/officeDocument/2006/relationships/font" Target="fonts/SourceCodePro-regular.fntdata"/><Relationship Id="rId5" Type="http://schemas.openxmlformats.org/officeDocument/2006/relationships/notesMaster" Target="notesMasters/notesMaster1.xml"/><Relationship Id="rId19" Type="http://schemas.openxmlformats.org/officeDocument/2006/relationships/font" Target="fonts/SourceCodePro-boldItalic.fntdata"/><Relationship Id="rId6" Type="http://schemas.openxmlformats.org/officeDocument/2006/relationships/slide" Target="slides/slide1.xml"/><Relationship Id="rId18" Type="http://schemas.openxmlformats.org/officeDocument/2006/relationships/font" Target="fonts/SourceCodePr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075322788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075322788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(e.g., how do current ideas compare to existing solutions?)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075322788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075322788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f98524b4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f98524b4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075322788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075322788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f98524b48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f98524b48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075322788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075322788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f98524b48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f98524b48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075322788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075322788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075322788e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075322788e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Universal</a:t>
            </a:r>
            <a:r>
              <a:rPr lang="en"/>
              <a:t> Response Engine: LLMs for Good</a:t>
            </a:r>
            <a:endParaRPr/>
          </a:p>
        </p:txBody>
      </p:sp>
      <p:sp>
        <p:nvSpPr>
          <p:cNvPr id="63" name="Google Shape;63;p13"/>
          <p:cNvSpPr txBox="1"/>
          <p:nvPr>
            <p:ph idx="1" type="subTitle"/>
          </p:nvPr>
        </p:nvSpPr>
        <p:spPr>
          <a:xfrm>
            <a:off x="411175" y="3398250"/>
            <a:ext cx="8282400" cy="126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sdmay25-35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Conclusions </a:t>
            </a:r>
            <a:endParaRPr/>
          </a:p>
        </p:txBody>
      </p:sp>
      <p:sp>
        <p:nvSpPr>
          <p:cNvPr id="118" name="Google Shape;118;p22"/>
          <p:cNvSpPr txBox="1"/>
          <p:nvPr>
            <p:ph idx="1" type="body"/>
          </p:nvPr>
        </p:nvSpPr>
        <p:spPr>
          <a:xfrm>
            <a:off x="311700" y="1468825"/>
            <a:ext cx="8520600" cy="3099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Common Products</a:t>
            </a:r>
            <a:endParaRPr b="1"/>
          </a:p>
          <a:p>
            <a:pPr indent="-342900" lvl="0" marL="457200" rtl="0" algn="l">
              <a:spcBef>
                <a:spcPts val="1200"/>
              </a:spcBef>
              <a:spcAft>
                <a:spcPts val="0"/>
              </a:spcAft>
              <a:buSzPts val="1800"/>
              <a:buChar char="-"/>
            </a:pPr>
            <a:r>
              <a:rPr lang="en"/>
              <a:t>Not open source</a:t>
            </a:r>
            <a:endParaRPr/>
          </a:p>
          <a:p>
            <a:pPr indent="-342900" lvl="0" marL="457200" rtl="0" algn="l">
              <a:spcBef>
                <a:spcPts val="0"/>
              </a:spcBef>
              <a:spcAft>
                <a:spcPts val="0"/>
              </a:spcAft>
              <a:buSzPts val="1800"/>
              <a:buChar char="-"/>
            </a:pPr>
            <a:r>
              <a:rPr lang="en"/>
              <a:t>Not specifically meant for good</a:t>
            </a:r>
            <a:endParaRPr/>
          </a:p>
          <a:p>
            <a:pPr indent="-342900" lvl="0" marL="457200" rtl="0" algn="l">
              <a:spcBef>
                <a:spcPts val="0"/>
              </a:spcBef>
              <a:spcAft>
                <a:spcPts val="0"/>
              </a:spcAft>
              <a:buSzPts val="1800"/>
              <a:buChar char="-"/>
            </a:pPr>
            <a:r>
              <a:rPr lang="en"/>
              <a:t>Common products store user data to retrain models</a:t>
            </a:r>
            <a:endParaRPr/>
          </a:p>
          <a:p>
            <a:pPr indent="0" lvl="0" marL="0" rtl="0" algn="l">
              <a:spcBef>
                <a:spcPts val="1200"/>
              </a:spcBef>
              <a:spcAft>
                <a:spcPts val="0"/>
              </a:spcAft>
              <a:buNone/>
            </a:pPr>
            <a:r>
              <a:rPr b="1" lang="en"/>
              <a:t>Our Product</a:t>
            </a:r>
            <a:endParaRPr b="1"/>
          </a:p>
          <a:p>
            <a:pPr indent="-342900" lvl="0" marL="457200" rtl="0" algn="l">
              <a:spcBef>
                <a:spcPts val="1200"/>
              </a:spcBef>
              <a:spcAft>
                <a:spcPts val="0"/>
              </a:spcAft>
              <a:buSzPts val="1800"/>
              <a:buChar char="-"/>
            </a:pPr>
            <a:r>
              <a:rPr lang="en"/>
              <a:t>Open source, meant for good, won’t store user data</a:t>
            </a:r>
            <a:endParaRPr/>
          </a:p>
          <a:p>
            <a:pPr indent="-342900" lvl="0" marL="457200" rtl="0" algn="l">
              <a:spcBef>
                <a:spcPts val="0"/>
              </a:spcBef>
              <a:spcAft>
                <a:spcPts val="0"/>
              </a:spcAft>
              <a:buSzPts val="1800"/>
              <a:buChar char="-"/>
            </a:pPr>
            <a:r>
              <a:rPr lang="en"/>
              <a:t>Location based for more relevant answers</a:t>
            </a:r>
            <a:endParaRPr/>
          </a:p>
          <a:p>
            <a:pPr indent="-342900" lvl="0" marL="457200" rtl="0" algn="l">
              <a:spcBef>
                <a:spcPts val="0"/>
              </a:spcBef>
              <a:spcAft>
                <a:spcPts val="0"/>
              </a:spcAft>
              <a:buSzPts val="1800"/>
              <a:buChar char="-"/>
            </a:pPr>
            <a:r>
              <a:rPr lang="en"/>
              <a:t>Concise step-by-step instructions in times of emergency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Project Overview</a:t>
            </a:r>
            <a:endParaRPr/>
          </a:p>
        </p:txBody>
      </p:sp>
      <p:sp>
        <p:nvSpPr>
          <p:cNvPr id="69" name="Google Shape;69;p14"/>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Our project aims to develop a </a:t>
            </a:r>
            <a:r>
              <a:rPr lang="en"/>
              <a:t>comprehensive</a:t>
            </a:r>
            <a:r>
              <a:rPr lang="en"/>
              <a:t>, </a:t>
            </a:r>
            <a:r>
              <a:rPr lang="en"/>
              <a:t>multimodal</a:t>
            </a:r>
            <a:r>
              <a:rPr lang="en"/>
              <a:t> platform to provide support for people in need. That could be physical needs, mental needs, or just guidance during hard times.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p:nvPr/>
        </p:nvSpPr>
        <p:spPr>
          <a:xfrm>
            <a:off x="34850" y="11625"/>
            <a:ext cx="9144000" cy="5143500"/>
          </a:xfrm>
          <a:prstGeom prst="rect">
            <a:avLst/>
          </a:prstGeom>
          <a:solidFill>
            <a:srgbClr val="8CB9FF"/>
          </a:solidFill>
          <a:ln cap="flat" cmpd="sng" w="9525">
            <a:solidFill>
              <a:srgbClr val="8CB9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pic>
        <p:nvPicPr>
          <p:cNvPr id="75" name="Google Shape;75;p15"/>
          <p:cNvPicPr preferRelativeResize="0"/>
          <p:nvPr/>
        </p:nvPicPr>
        <p:blipFill>
          <a:blip r:embed="rId3">
            <a:alphaModFix/>
          </a:blip>
          <a:stretch>
            <a:fillRect/>
          </a:stretch>
        </p:blipFill>
        <p:spPr>
          <a:xfrm>
            <a:off x="763875" y="0"/>
            <a:ext cx="7616261"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Problem statement</a:t>
            </a:r>
            <a:endParaRPr/>
          </a:p>
        </p:txBody>
      </p:sp>
      <p:sp>
        <p:nvSpPr>
          <p:cNvPr id="81" name="Google Shape;81;p16"/>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Vulnerable</a:t>
            </a:r>
            <a:r>
              <a:rPr lang="en"/>
              <a:t> groups of people, such as homeless or displaced individuals, have difficulty accessing essential services and support, especially during crises. This issue arises everywhere across the world, from cities, to suburbs, or to isolated communities. Creating an information hub that provides timely, accurate, and locally relevant resources can greatly help those in need and in many different situations.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7"/>
          <p:cNvPicPr preferRelativeResize="0"/>
          <p:nvPr/>
        </p:nvPicPr>
        <p:blipFill>
          <a:blip r:embed="rId3">
            <a:alphaModFix/>
          </a:blip>
          <a:stretch>
            <a:fillRect/>
          </a:stretch>
        </p:blipFill>
        <p:spPr>
          <a:xfrm>
            <a:off x="51225" y="1959725"/>
            <a:ext cx="3079400" cy="3079400"/>
          </a:xfrm>
          <a:prstGeom prst="rect">
            <a:avLst/>
          </a:prstGeom>
          <a:noFill/>
          <a:ln>
            <a:noFill/>
          </a:ln>
        </p:spPr>
      </p:pic>
      <p:pic>
        <p:nvPicPr>
          <p:cNvPr id="87" name="Google Shape;87;p17"/>
          <p:cNvPicPr preferRelativeResize="0"/>
          <p:nvPr/>
        </p:nvPicPr>
        <p:blipFill>
          <a:blip r:embed="rId4">
            <a:alphaModFix/>
          </a:blip>
          <a:stretch>
            <a:fillRect/>
          </a:stretch>
        </p:blipFill>
        <p:spPr>
          <a:xfrm>
            <a:off x="2997200" y="942175"/>
            <a:ext cx="3149600" cy="2455200"/>
          </a:xfrm>
          <a:prstGeom prst="rect">
            <a:avLst/>
          </a:prstGeom>
          <a:noFill/>
          <a:ln>
            <a:noFill/>
          </a:ln>
        </p:spPr>
      </p:pic>
      <p:sp>
        <p:nvSpPr>
          <p:cNvPr id="88" name="Google Shape;88;p17"/>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Examples of problems</a:t>
            </a:r>
            <a:endParaRPr/>
          </a:p>
        </p:txBody>
      </p:sp>
      <p:pic>
        <p:nvPicPr>
          <p:cNvPr id="89" name="Google Shape;89;p17"/>
          <p:cNvPicPr preferRelativeResize="0"/>
          <p:nvPr/>
        </p:nvPicPr>
        <p:blipFill rotWithShape="1">
          <a:blip r:embed="rId5">
            <a:alphaModFix/>
          </a:blip>
          <a:srcRect b="8500" l="0" r="0" t="0"/>
          <a:stretch/>
        </p:blipFill>
        <p:spPr>
          <a:xfrm>
            <a:off x="5992625" y="3027250"/>
            <a:ext cx="2839675" cy="196377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List and description of related products</a:t>
            </a:r>
            <a:endParaRPr/>
          </a:p>
        </p:txBody>
      </p:sp>
      <p:sp>
        <p:nvSpPr>
          <p:cNvPr id="95" name="Google Shape;95;p18"/>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ChatGPT</a:t>
            </a:r>
            <a:endParaRPr/>
          </a:p>
          <a:p>
            <a:pPr indent="-317500" lvl="1" marL="914400" rtl="0" algn="l">
              <a:spcBef>
                <a:spcPts val="0"/>
              </a:spcBef>
              <a:spcAft>
                <a:spcPts val="0"/>
              </a:spcAft>
              <a:buSzPts val="1400"/>
              <a:buChar char="-"/>
            </a:pPr>
            <a:r>
              <a:rPr lang="en"/>
              <a:t>Text response generator, not built with purpose of providing support and often gives misleading information</a:t>
            </a:r>
            <a:endParaRPr/>
          </a:p>
          <a:p>
            <a:pPr indent="-342900" lvl="0" marL="457200" rtl="0" algn="l">
              <a:spcBef>
                <a:spcPts val="0"/>
              </a:spcBef>
              <a:spcAft>
                <a:spcPts val="0"/>
              </a:spcAft>
              <a:buSzPts val="1800"/>
              <a:buChar char="-"/>
            </a:pPr>
            <a:r>
              <a:rPr lang="en"/>
              <a:t>Perplexity</a:t>
            </a:r>
            <a:endParaRPr/>
          </a:p>
          <a:p>
            <a:pPr indent="-317500" lvl="1" marL="914400" rtl="0" algn="l">
              <a:spcBef>
                <a:spcPts val="0"/>
              </a:spcBef>
              <a:spcAft>
                <a:spcPts val="0"/>
              </a:spcAft>
              <a:buSzPts val="1400"/>
              <a:buChar char="-"/>
            </a:pPr>
            <a:r>
              <a:rPr lang="en"/>
              <a:t>Machine Learning Program that searches the web for answers, gives up to date information, but may provide from untrusted sources.</a:t>
            </a:r>
            <a:endParaRPr/>
          </a:p>
          <a:p>
            <a:pPr indent="-342900" lvl="0" marL="457200" rtl="0" algn="l">
              <a:spcBef>
                <a:spcPts val="0"/>
              </a:spcBef>
              <a:spcAft>
                <a:spcPts val="0"/>
              </a:spcAft>
              <a:buSzPts val="1800"/>
              <a:buChar char="-"/>
            </a:pPr>
            <a:r>
              <a:rPr lang="en"/>
              <a:t>Google Bard (Gemini)</a:t>
            </a:r>
            <a:endParaRPr/>
          </a:p>
          <a:p>
            <a:pPr indent="-317500" lvl="1" marL="914400" rtl="0" algn="l">
              <a:spcBef>
                <a:spcPts val="0"/>
              </a:spcBef>
              <a:spcAft>
                <a:spcPts val="0"/>
              </a:spcAft>
              <a:buSzPts val="1400"/>
              <a:buChar char="-"/>
            </a:pPr>
            <a:r>
              <a:rPr lang="en"/>
              <a:t>Generative response program, known to frequently provide false information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9"/>
          <p:cNvPicPr preferRelativeResize="0"/>
          <p:nvPr/>
        </p:nvPicPr>
        <p:blipFill>
          <a:blip r:embed="rId3">
            <a:alphaModFix/>
          </a:blip>
          <a:stretch>
            <a:fillRect/>
          </a:stretch>
        </p:blipFill>
        <p:spPr>
          <a:xfrm>
            <a:off x="0" y="285750"/>
            <a:ext cx="9144003" cy="4572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Description of market gap</a:t>
            </a:r>
            <a:endParaRPr/>
          </a:p>
        </p:txBody>
      </p:sp>
      <p:sp>
        <p:nvSpPr>
          <p:cNvPr id="106" name="Google Shape;106;p20"/>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There is a lot of potential for LLMs to do a lot of good. There aren’t a lot of open source LLMs that are meant for good.</a:t>
            </a:r>
            <a:endParaRPr/>
          </a:p>
          <a:p>
            <a:pPr indent="0" lvl="0" marL="0" rtl="0" algn="l">
              <a:spcBef>
                <a:spcPts val="1200"/>
              </a:spcBef>
              <a:spcAft>
                <a:spcPts val="0"/>
              </a:spcAft>
              <a:buNone/>
            </a:pPr>
            <a:r>
              <a:rPr lang="en"/>
              <a:t>Scope the purpose to providing assistance and resources while providing accurate, accessible information. </a:t>
            </a:r>
            <a:endParaRPr/>
          </a:p>
          <a:p>
            <a:pPr indent="0" lvl="0" marL="0" rtl="0" algn="l">
              <a:spcBef>
                <a:spcPts val="1200"/>
              </a:spcBef>
              <a:spcAft>
                <a:spcPts val="1200"/>
              </a:spcAft>
              <a:buNone/>
            </a:pPr>
            <a:r>
              <a:rPr lang="en"/>
              <a:t>Given </a:t>
            </a:r>
            <a:r>
              <a:rPr lang="en"/>
              <a:t>information</a:t>
            </a:r>
            <a:r>
              <a:rPr lang="en"/>
              <a:t> will not be held outside of the user session, to retrain the model or otherwise.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New ideas generated by product research</a:t>
            </a:r>
            <a:endParaRPr/>
          </a:p>
        </p:txBody>
      </p:sp>
      <p:sp>
        <p:nvSpPr>
          <p:cNvPr id="112" name="Google Shape;112;p21"/>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Multimodal input</a:t>
            </a:r>
            <a:endParaRPr/>
          </a:p>
          <a:p>
            <a:pPr indent="-342900" lvl="0" marL="457200" rtl="0" algn="l">
              <a:spcBef>
                <a:spcPts val="0"/>
              </a:spcBef>
              <a:spcAft>
                <a:spcPts val="0"/>
              </a:spcAft>
              <a:buSzPts val="1800"/>
              <a:buChar char="-"/>
            </a:pPr>
            <a:r>
              <a:rPr lang="en"/>
              <a:t>Sentiment analysis (reading emotion)</a:t>
            </a:r>
            <a:endParaRPr/>
          </a:p>
          <a:p>
            <a:pPr indent="-342900" lvl="0" marL="457200" rtl="0" algn="l">
              <a:spcBef>
                <a:spcPts val="0"/>
              </a:spcBef>
              <a:spcAft>
                <a:spcPts val="0"/>
              </a:spcAft>
              <a:buSzPts val="1800"/>
              <a:buChar char="-"/>
            </a:pPr>
            <a:r>
              <a:rPr lang="en"/>
              <a:t>Included more </a:t>
            </a:r>
            <a:r>
              <a:rPr lang="en"/>
              <a:t>coverage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